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48" r:id="rId2"/>
    <p:sldId id="335" r:id="rId3"/>
    <p:sldId id="265" r:id="rId4"/>
    <p:sldId id="345" r:id="rId5"/>
    <p:sldId id="346" r:id="rId6"/>
    <p:sldId id="347" r:id="rId7"/>
    <p:sldId id="342" r:id="rId8"/>
    <p:sldId id="340" r:id="rId9"/>
    <p:sldId id="341" r:id="rId10"/>
    <p:sldId id="339" r:id="rId11"/>
    <p:sldId id="343" r:id="rId12"/>
    <p:sldId id="333" r:id="rId13"/>
    <p:sldId id="322" r:id="rId14"/>
    <p:sldId id="321" r:id="rId15"/>
    <p:sldId id="332" r:id="rId16"/>
    <p:sldId id="307" r:id="rId17"/>
    <p:sldId id="313" r:id="rId18"/>
    <p:sldId id="314" r:id="rId19"/>
    <p:sldId id="306" r:id="rId20"/>
    <p:sldId id="276" r:id="rId21"/>
    <p:sldId id="311" r:id="rId22"/>
    <p:sldId id="317" r:id="rId23"/>
    <p:sldId id="315" r:id="rId24"/>
    <p:sldId id="316" r:id="rId25"/>
    <p:sldId id="309" r:id="rId26"/>
    <p:sldId id="272" r:id="rId27"/>
    <p:sldId id="273" r:id="rId28"/>
    <p:sldId id="323" r:id="rId29"/>
    <p:sldId id="324" r:id="rId30"/>
    <p:sldId id="325" r:id="rId31"/>
    <p:sldId id="326" r:id="rId32"/>
    <p:sldId id="327" r:id="rId33"/>
    <p:sldId id="328" r:id="rId34"/>
    <p:sldId id="331" r:id="rId35"/>
    <p:sldId id="329" r:id="rId36"/>
    <p:sldId id="330" r:id="rId37"/>
    <p:sldId id="260" r:id="rId38"/>
    <p:sldId id="261" r:id="rId39"/>
    <p:sldId id="299" r:id="rId40"/>
    <p:sldId id="300" r:id="rId41"/>
    <p:sldId id="267" r:id="rId42"/>
    <p:sldId id="301" r:id="rId43"/>
    <p:sldId id="268" r:id="rId44"/>
    <p:sldId id="293" r:id="rId45"/>
    <p:sldId id="269" r:id="rId46"/>
    <p:sldId id="287" r:id="rId47"/>
    <p:sldId id="285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BCA61-7AF4-42A5-BAE5-D1382B37043B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0D965-560C-4A68-B6C4-799414252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1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9584D-396D-4474-A740-D370051662D1}" type="slidenum">
              <a:rPr lang="en-US"/>
              <a:pPr/>
              <a:t>12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2016" y="5503577"/>
            <a:ext cx="241190" cy="246449"/>
          </a:xfrm>
          <a:prstGeom prst="rect">
            <a:avLst/>
          </a:prstGeom>
        </p:spPr>
        <p:txBody>
          <a:bodyPr lIns="34324" tIns="34324" rIns="34324" bIns="34324"/>
          <a:lstStyle>
            <a:lvl1pPr defTabSz="914400"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8681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5F2E8-9F45-454D-850C-E95D8994DBDC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0DCE0-A921-475C-9971-DBA3D253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"/>
          <p:cNvGrpSpPr/>
          <p:nvPr/>
        </p:nvGrpSpPr>
        <p:grpSpPr>
          <a:xfrm>
            <a:off x="-289259" y="10927"/>
            <a:ext cx="2343613" cy="6836138"/>
            <a:chOff x="0" y="0"/>
            <a:chExt cx="2343611" cy="6836137"/>
          </a:xfrm>
        </p:grpSpPr>
        <p:sp>
          <p:nvSpPr>
            <p:cNvPr id="43" name="Rectangle"/>
            <p:cNvSpPr/>
            <p:nvPr/>
          </p:nvSpPr>
          <p:spPr>
            <a:xfrm>
              <a:off x="0" y="-1"/>
              <a:ext cx="2343607" cy="6836138"/>
            </a:xfrm>
            <a:prstGeom prst="rect">
              <a:avLst/>
            </a:prstGeom>
            <a:solidFill>
              <a:srgbClr val="1F497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44" name="Al-Farabi Kazakh National University…"/>
            <p:cNvSpPr txBox="1"/>
            <p:nvPr/>
          </p:nvSpPr>
          <p:spPr>
            <a:xfrm>
              <a:off x="-1" y="2716996"/>
              <a:ext cx="2343613" cy="1402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324" tIns="34324" rIns="34324" bIns="34324" numCol="1" anchor="ctr">
              <a:spAutoFit/>
            </a:bodyPr>
            <a:lstStyle/>
            <a:p>
              <a:pPr algn="ctr">
                <a:defRPr sz="18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r>
                <a:t>Al-Farabi Kazakh National University</a:t>
              </a:r>
            </a:p>
            <a:p>
              <a:pPr algn="ctr">
                <a:defRPr sz="18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r>
                <a:t>Higher School of Medicine</a:t>
              </a:r>
            </a:p>
          </p:txBody>
        </p:sp>
      </p:grpSp>
      <p:sp>
        <p:nvSpPr>
          <p:cNvPr id="46" name="Line"/>
          <p:cNvSpPr/>
          <p:nvPr/>
        </p:nvSpPr>
        <p:spPr>
          <a:xfrm>
            <a:off x="-5" y="2456435"/>
            <a:ext cx="9153547" cy="1"/>
          </a:xfrm>
          <a:prstGeom prst="line">
            <a:avLst/>
          </a:prstGeom>
          <a:ln w="3175">
            <a:solidFill>
              <a:srgbClr val="B7B7B7">
                <a:alpha val="5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" name="The Muscular System"/>
          <p:cNvSpPr txBox="1"/>
          <p:nvPr/>
        </p:nvSpPr>
        <p:spPr>
          <a:xfrm>
            <a:off x="3600267" y="729089"/>
            <a:ext cx="4074722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44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/>
              <a:t>ENDOCRINE SYSTEM</a:t>
            </a:r>
            <a:endParaRPr lang="en-US" dirty="0"/>
          </a:p>
        </p:txBody>
      </p:sp>
      <p:pic>
        <p:nvPicPr>
          <p:cNvPr id="48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02" y="1215423"/>
            <a:ext cx="1227553" cy="1069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81627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 advAuto="0"/>
      <p:bldP spid="47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C:\Documents and Settings\Mufasa\Local Settings\Temporary Internet Files\Content.Word\2B7F5D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285728"/>
            <a:ext cx="875188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79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Щит-пара"/>
          <p:cNvPicPr>
            <a:picLocks noChangeAspect="1" noChangeArrowheads="1"/>
          </p:cNvPicPr>
          <p:nvPr/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214282" y="142852"/>
            <a:ext cx="8643998" cy="650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811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"/>
            <a:ext cx="38100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Capillaries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563888" y="116631"/>
            <a:ext cx="5400600" cy="6624737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600"/>
              </a:spcBef>
              <a:buFontTx/>
              <a:buNone/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Capillaries are of three types, namely continuous, fenestrated, and sinusoidal.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Continuous capillaries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are present in muscle, nervous, and connective tissues, whereas in the brain tissue they are classified as modified continuous capillaries. The intercellular junctions between their endothelial cells are a type of 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fasciae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occludentes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which prevent passage of many molecules. Substances such as amino acids, glucose, nucleosides, and purines move across the capillary wall via carrier-mediated transport. There is evidence that barrier regulation resides within the endothelial cells but is influenced by products formed by the astrocytes associated with the capillaries.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Fenestrated capillaries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have 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pores (fenestrae)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in their walls that are 60 to 80 nm in diameter and covered by a pore diaphragm. These capillaries are found in the pancreas, intestines, and endocrine glands. The pores in fenestrated capillaries are bridged by a diaphragm. An exception is the 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renal glomerulus,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composed of fenestrated capillaries that lack diaphragms.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Because of their location, sinusoidal capillaries have an enlarged diameter. They also contain many large fenestrae that lack diaphragms; the endothelial wall may be discontinuous, as is the basal lamina, permitting enhanced exchange between the blood and the tissues. Sinusoids are lined by endothelium. Although the endothelial cells lack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pinocytotic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vesicles, macrophages may be located either in or along the outside of the endothelial wall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en-US" sz="900" i="1" dirty="0"/>
              <a:t>For more information see Capillaries in Chapter 11 of Gartner and Hiatt: Color Textbook of Histology, 3rd ed. Philadelphia, W.B. Saunders, 2007.</a:t>
            </a:r>
            <a:r>
              <a:rPr lang="en-US" sz="900" dirty="0"/>
              <a:t> </a:t>
            </a:r>
          </a:p>
          <a:p>
            <a:pPr marL="0" indent="0">
              <a:spcBef>
                <a:spcPts val="600"/>
              </a:spcBef>
            </a:pPr>
            <a:endParaRPr lang="en-US" sz="900" dirty="0"/>
          </a:p>
        </p:txBody>
      </p:sp>
      <p:pic>
        <p:nvPicPr>
          <p:cNvPr id="22533" name="Picture 5" descr="11-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850900"/>
            <a:ext cx="283051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81000" y="6108700"/>
            <a:ext cx="2971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900" b="1"/>
              <a:t>Figure 11–12  </a:t>
            </a:r>
            <a:r>
              <a:rPr lang="en-US" sz="900"/>
              <a:t>The three types of capillaries: continuous, fenestrated, and sinosoidal (discontinuous).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286808" cy="629922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35467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18"/>
            <a:ext cx="9144000" cy="564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245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821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8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864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Нейроны-Ниссль"/>
          <p:cNvPicPr>
            <a:picLocks noChangeAspect="1" noChangeArrowheads="1"/>
          </p:cNvPicPr>
          <p:nvPr/>
        </p:nvPicPr>
        <p:blipFill>
          <a:blip r:embed="rId2">
            <a:lum bright="-18000" contrast="48000"/>
          </a:blip>
          <a:srcRect/>
          <a:stretch>
            <a:fillRect/>
          </a:stretch>
        </p:blipFill>
        <p:spPr bwMode="auto">
          <a:xfrm>
            <a:off x="214282" y="152400"/>
            <a:ext cx="8701118" cy="66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746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409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84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6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39"/>
            <a:ext cx="9143999" cy="640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1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9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3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l="10004" t="5280" r="20006" b="290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375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98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1"/>
            <a:ext cx="792088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11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Щит-пара"/>
          <p:cNvPicPr>
            <a:picLocks noChangeAspect="1" noChangeArrowheads="1"/>
          </p:cNvPicPr>
          <p:nvPr/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214282" y="142852"/>
            <a:ext cx="8643998" cy="650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08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87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51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Тиреоциты"/>
          <p:cNvPicPr>
            <a:picLocks noChangeAspect="1" noChangeArrowheads="1"/>
          </p:cNvPicPr>
          <p:nvPr/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214282" y="142852"/>
            <a:ext cx="8715435" cy="650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9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0"/>
            <a:ext cx="81439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69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42915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28628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870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l="6383" t="1299" r="7446" b="2599"/>
          <a:stretch>
            <a:fillRect/>
          </a:stretch>
        </p:blipFill>
        <p:spPr bwMode="auto">
          <a:xfrm>
            <a:off x="214282" y="228600"/>
            <a:ext cx="8715436" cy="641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242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Щит-пара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214282" y="142852"/>
            <a:ext cx="8643998" cy="650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78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18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1440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надпоч-2"/>
          <p:cNvPicPr>
            <a:picLocks noChangeAspect="1" noChangeArrowheads="1"/>
          </p:cNvPicPr>
          <p:nvPr/>
        </p:nvPicPr>
        <p:blipFill>
          <a:blip r:embed="rId2">
            <a:lum bright="-18000" contrast="36000"/>
          </a:blip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712967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4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http://www.visualhistology.com/products/atlas/VisualHistology_Atlas_2-0-182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2400"/>
            <a:ext cx="369569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Тельце-2"/>
          <p:cNvPicPr>
            <a:picLocks noChangeAspect="1" noChangeArrowheads="1"/>
          </p:cNvPicPr>
          <p:nvPr/>
        </p:nvPicPr>
        <p:blipFill>
          <a:blip r:embed="rId3">
            <a:lum bright="-18000" contrast="42000"/>
          </a:blip>
          <a:srcRect/>
          <a:stretch>
            <a:fillRect/>
          </a:stretch>
        </p:blipFill>
        <p:spPr bwMode="auto">
          <a:xfrm>
            <a:off x="214282" y="152400"/>
            <a:ext cx="4857784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2995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 l="20935" t="17496" r="30815" b="21161"/>
          <a:stretch>
            <a:fillRect/>
          </a:stretch>
        </p:blipFill>
        <p:spPr bwMode="auto">
          <a:xfrm>
            <a:off x="357158" y="152400"/>
            <a:ext cx="8572560" cy="649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ufasa\Рабочий стол\ЖКТ\Изображение 026.jpg"/>
          <p:cNvPicPr>
            <a:picLocks noChangeAspect="1" noChangeArrowheads="1"/>
          </p:cNvPicPr>
          <p:nvPr/>
        </p:nvPicPr>
        <p:blipFill>
          <a:blip r:embed="rId2"/>
          <a:srcRect t="1447" b="1627"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8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59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6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C:\Documents and Settings\Mufasa\Local Settings\Temporary Internet Files\Content.Word\2B7F5D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285728"/>
            <a:ext cx="875188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16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46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l="10004" t="5280" r="20006" b="290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8845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289</Words>
  <Application>Microsoft Office PowerPoint</Application>
  <PresentationFormat>Экран (4:3)</PresentationFormat>
  <Paragraphs>18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SHOLPAN</cp:lastModifiedBy>
  <cp:revision>60</cp:revision>
  <dcterms:created xsi:type="dcterms:W3CDTF">2009-09-19T02:35:23Z</dcterms:created>
  <dcterms:modified xsi:type="dcterms:W3CDTF">2020-03-31T13:17:32Z</dcterms:modified>
</cp:coreProperties>
</file>